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0A7C40-08CF-4D20-B375-BE8F3F0293A4}">
  <a:tblStyle styleId="{230A7C40-08CF-4D20-B375-BE8F3F0293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fe49e2d8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fe49e2d8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fe49e2d8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7fe49e2d8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fe49e2d8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fe49e2d8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61647fa3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61647fa3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fe49e2d8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7fe49e2d8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fe49e2d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fe49e2d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fe49e2d8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fe49e2d8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7fe49e2d8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7fe49e2d8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fe49e2d8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fe49e2d8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61647fa3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61647fa3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a61647fa3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a61647fa3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7fe49e2d8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7fe49e2d8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fe49e2d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fe49e2d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fe49e2d8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fe49e2d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61647fa3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a61647fa3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61647fa3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61647fa3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a61647fa3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a61647fa3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fe49e2d8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fe49e2d8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fe49e2d8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fe49e2d8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Ethereum Whale Analysis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21"/>
            <a:ext cx="81231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DSC 190 - Graph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Kevin Morales-Nguyen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050" y="-22912"/>
            <a:ext cx="5447901" cy="51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Degree Distribution, other measures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5" y="1167912"/>
            <a:ext cx="5783625" cy="37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6876450" y="2077700"/>
            <a:ext cx="12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6106575" y="1940700"/>
            <a:ext cx="25311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Nodes: 6707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Edges: 7266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Avg degree: </a:t>
            </a:r>
            <a:r>
              <a:rPr lang="en-GB">
                <a:highlight>
                  <a:srgbClr val="FFFFFF"/>
                </a:highlight>
              </a:rPr>
              <a:t>1.0833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Avg clustering coef: 0.00057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2950" y="-42200"/>
            <a:ext cx="5014950" cy="518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-42200"/>
            <a:ext cx="5014951" cy="51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Degree </a:t>
            </a:r>
            <a:r>
              <a:rPr lang="en-GB"/>
              <a:t>Distribution Bull/Bear cycles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                            Bull                                                                      Bear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825" y="1601088"/>
            <a:ext cx="3708851" cy="25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25" y="1601088"/>
            <a:ext cx="3708849" cy="25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Bull/Bear graph statistics</a:t>
            </a:r>
            <a:endParaRPr/>
          </a:p>
        </p:txBody>
      </p:sp>
      <p:graphicFrame>
        <p:nvGraphicFramePr>
          <p:cNvPr id="147" name="Google Shape;147;p26"/>
          <p:cNvGraphicFramePr/>
          <p:nvPr/>
        </p:nvGraphicFramePr>
        <p:xfrm>
          <a:off x="524625" y="18487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{230A7C40-08CF-4D20-B375-BE8F3F0293A4}</a:tableStyleId>
              </a:tblPr>
              <a:tblGrid>
                <a:gridCol w="1618950"/>
                <a:gridCol w="1618950"/>
                <a:gridCol w="1618950"/>
                <a:gridCol w="1618950"/>
                <a:gridCol w="1618950"/>
              </a:tblGrid>
              <a:tr h="62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Nodes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Edges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Avg degree coef.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Avg clustering coef.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3341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3356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2022"/>
                          </a:solidFill>
                        </a:rPr>
                        <a:t>1.0045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2022"/>
                          </a:solidFill>
                        </a:rPr>
                        <a:t>0.00021</a:t>
                      </a:r>
                      <a:endParaRPr>
                        <a:solidFill>
                          <a:srgbClr val="1E202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Bear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1.3012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0.00065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Betweenees Bull/Bear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941999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800" y="1017725"/>
            <a:ext cx="4005489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Closeness</a:t>
            </a:r>
            <a:r>
              <a:rPr lang="en-GB"/>
              <a:t> Bull/Bear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963155" cy="4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200" y="994579"/>
            <a:ext cx="3963149" cy="417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Degree</a:t>
            </a:r>
            <a:r>
              <a:rPr lang="en-GB"/>
              <a:t> Bull/Bear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84" y="1152475"/>
            <a:ext cx="3815742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550" y="1154851"/>
            <a:ext cx="3815750" cy="398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 protocols vs CEX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Community Detection, Whale collaboration</a:t>
            </a:r>
            <a:endParaRPr/>
          </a:p>
        </p:txBody>
      </p:sp>
      <p:graphicFrame>
        <p:nvGraphicFramePr>
          <p:cNvPr id="177" name="Google Shape;177;p30"/>
          <p:cNvGraphicFramePr/>
          <p:nvPr/>
        </p:nvGraphicFramePr>
        <p:xfrm>
          <a:off x="2143575" y="1933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{230A7C40-08CF-4D20-B375-BE8F3F0293A4}</a:tableStyleId>
              </a:tblPr>
              <a:tblGrid>
                <a:gridCol w="1618950"/>
                <a:gridCol w="1618950"/>
                <a:gridCol w="1618950"/>
              </a:tblGrid>
              <a:tr h="62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modularity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Girvan Newman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All tx’s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0.9445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0.1228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0.9204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0.7220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Bear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0.9152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0.6300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Extensions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Full network analysis,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Community growth, network health, decentralization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Price contagion, liquidation detection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Transaction classification for frontrunning markets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Cryptocurrency graph analysis index, key measures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does transaction cost effect statistics for different models?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Blockchain?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Public/Private distributed ledgers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Networks are decentralized, data is stored individual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Different consensus protocols for different blockchains, PoW,PoS,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Most popular implementations as cryptocurrencies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425" y="3495375"/>
            <a:ext cx="1100525" cy="11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350" y="3495375"/>
            <a:ext cx="1100525" cy="11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3200" y="3257700"/>
            <a:ext cx="2626450" cy="157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note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An exciting wild space…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As adoption grow so will the data, perhaps exponentially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Changing ecosystem, blockchain state will change over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If marketcaps grow there will be demand for analytics, graph networks another tool for insights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Can we represent cryptocurrency transactions as an graph network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Better understand the trading behavior of top holders, can key graph </a:t>
            </a:r>
            <a:r>
              <a:rPr lang="en-GB" sz="2300"/>
              <a:t>measures define or be informative of trading behavior or market conditions</a:t>
            </a:r>
            <a:r>
              <a:rPr lang="en-GB" sz="2300"/>
              <a:t>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How do these measures change in a bull or bear </a:t>
            </a:r>
            <a:r>
              <a:rPr lang="en-GB" sz="2300"/>
              <a:t>market</a:t>
            </a:r>
            <a:endParaRPr sz="2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Representation and Accounting Models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650" y="1152475"/>
            <a:ext cx="7658701" cy="36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/>
              <a:t>Acquisition and</a:t>
            </a:r>
            <a:r>
              <a:rPr lang="en-GB"/>
              <a:t> Cleaning 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1: Pull addresses that comprise top 51% of circulating </a:t>
            </a:r>
            <a:r>
              <a:rPr lang="en-GB"/>
              <a:t>supply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2: Remove exchanges and contracts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3. Pull transaction history for </a:t>
            </a:r>
            <a:r>
              <a:rPr lang="en-GB"/>
              <a:t>remaining</a:t>
            </a:r>
            <a:r>
              <a:rPr lang="en-GB"/>
              <a:t> accounts via Etherscan api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25" y="0"/>
            <a:ext cx="4231050" cy="15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425" y="3184725"/>
            <a:ext cx="4068626" cy="17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500" y="1678625"/>
            <a:ext cx="4106499" cy="11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Seed Node Statistics</a:t>
            </a:r>
            <a:endParaRPr/>
          </a:p>
        </p:txBody>
      </p:sp>
      <p:graphicFrame>
        <p:nvGraphicFramePr>
          <p:cNvPr id="112" name="Google Shape;112;p21"/>
          <p:cNvGraphicFramePr/>
          <p:nvPr/>
        </p:nvGraphicFramePr>
        <p:xfrm>
          <a:off x="524625" y="18487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{230A7C40-08CF-4D20-B375-BE8F3F0293A4}</a:tableStyleId>
              </a:tblPr>
              <a:tblGrid>
                <a:gridCol w="1618950"/>
                <a:gridCol w="1618950"/>
                <a:gridCol w="1618950"/>
                <a:gridCol w="1618950"/>
                <a:gridCol w="1618950"/>
              </a:tblGrid>
              <a:tr h="62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% of total stake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# of accounts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transaction 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Stake % / accounts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Before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51.03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2022"/>
                          </a:solidFill>
                        </a:rPr>
                        <a:t>54,928,558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E2022"/>
                          </a:solidFill>
                        </a:rPr>
                        <a:t>0.1701</a:t>
                      </a:r>
                      <a:endParaRPr>
                        <a:solidFill>
                          <a:srgbClr val="1E202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After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19.58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35985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0.0855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